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62" r:id="rId4"/>
    <p:sldId id="257" r:id="rId5"/>
    <p:sldId id="259" r:id="rId6"/>
    <p:sldId id="260" r:id="rId7"/>
    <p:sldId id="263" r:id="rId8"/>
    <p:sldId id="264" r:id="rId9"/>
    <p:sldId id="265" r:id="rId10"/>
    <p:sldId id="267" r:id="rId11"/>
    <p:sldId id="268"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73"/>
  </p:normalViewPr>
  <p:slideViewPr>
    <p:cSldViewPr snapToGrid="0" snapToObjects="1">
      <p:cViewPr>
        <p:scale>
          <a:sx n="100" d="100"/>
          <a:sy n="100" d="100"/>
        </p:scale>
        <p:origin x="1000"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2/15/19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2/15/19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2/15/19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A62A5-4D28-EF4F-A44C-6202C5CDA675}"/>
              </a:ext>
            </a:extLst>
          </p:cNvPr>
          <p:cNvSpPr>
            <a:spLocks noGrp="1"/>
          </p:cNvSpPr>
          <p:nvPr>
            <p:ph type="ctrTitle"/>
          </p:nvPr>
        </p:nvSpPr>
        <p:spPr/>
        <p:txBody>
          <a:bodyPr/>
          <a:lstStyle/>
          <a:p>
            <a:pPr algn="ctr"/>
            <a:r>
              <a:rPr lang="en-US" sz="5000" dirty="0"/>
              <a:t>Analyzing Audio Features</a:t>
            </a:r>
            <a:r>
              <a:rPr lang="en-US" dirty="0"/>
              <a:t> </a:t>
            </a:r>
            <a:br>
              <a:rPr lang="en-US" dirty="0"/>
            </a:br>
            <a:r>
              <a:rPr lang="en-US" sz="3000" dirty="0"/>
              <a:t>Top tracks of the most popular artists  </a:t>
            </a:r>
          </a:p>
        </p:txBody>
      </p:sp>
      <p:sp>
        <p:nvSpPr>
          <p:cNvPr id="3" name="Subtitle 2">
            <a:extLst>
              <a:ext uri="{FF2B5EF4-FFF2-40B4-BE49-F238E27FC236}">
                <a16:creationId xmlns:a16="http://schemas.microsoft.com/office/drawing/2014/main" id="{83C8E023-D7E6-574D-A903-8A50A81BF136}"/>
              </a:ext>
            </a:extLst>
          </p:cNvPr>
          <p:cNvSpPr>
            <a:spLocks noGrp="1"/>
          </p:cNvSpPr>
          <p:nvPr>
            <p:ph type="subTitle" idx="1"/>
          </p:nvPr>
        </p:nvSpPr>
        <p:spPr/>
        <p:txBody>
          <a:bodyPr/>
          <a:lstStyle/>
          <a:p>
            <a:pPr algn="ctr"/>
            <a:r>
              <a:rPr lang="en-US" dirty="0"/>
              <a:t>Using the Spotify API and scraping </a:t>
            </a:r>
            <a:r>
              <a:rPr lang="en-US" dirty="0" err="1"/>
              <a:t>Billboard.com</a:t>
            </a:r>
            <a:r>
              <a:rPr lang="en-US" dirty="0"/>
              <a:t> (2010 – 2018)</a:t>
            </a:r>
          </a:p>
        </p:txBody>
      </p:sp>
    </p:spTree>
    <p:extLst>
      <p:ext uri="{BB962C8B-B14F-4D97-AF65-F5344CB8AC3E}">
        <p14:creationId xmlns:p14="http://schemas.microsoft.com/office/powerpoint/2010/main" val="20890217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0F41-BF03-2248-8EEB-C79F9982E9E8}"/>
              </a:ext>
            </a:extLst>
          </p:cNvPr>
          <p:cNvSpPr>
            <a:spLocks noGrp="1"/>
          </p:cNvSpPr>
          <p:nvPr>
            <p:ph type="title"/>
          </p:nvPr>
        </p:nvSpPr>
        <p:spPr>
          <a:xfrm>
            <a:off x="301082" y="230460"/>
            <a:ext cx="8972919" cy="672790"/>
          </a:xfrm>
        </p:spPr>
        <p:txBody>
          <a:bodyPr>
            <a:normAutofit/>
          </a:bodyPr>
          <a:lstStyle/>
          <a:p>
            <a:r>
              <a:rPr lang="en-US" dirty="0"/>
              <a:t>Comparing Superstars vs Others</a:t>
            </a:r>
          </a:p>
        </p:txBody>
      </p:sp>
      <p:sp>
        <p:nvSpPr>
          <p:cNvPr id="3" name="Content Placeholder 2">
            <a:extLst>
              <a:ext uri="{FF2B5EF4-FFF2-40B4-BE49-F238E27FC236}">
                <a16:creationId xmlns:a16="http://schemas.microsoft.com/office/drawing/2014/main" id="{7DC099B2-FA36-374A-A071-DE1B5B2DA8BD}"/>
              </a:ext>
            </a:extLst>
          </p:cNvPr>
          <p:cNvSpPr>
            <a:spLocks noGrp="1"/>
          </p:cNvSpPr>
          <p:nvPr>
            <p:ph idx="1"/>
          </p:nvPr>
        </p:nvSpPr>
        <p:spPr>
          <a:xfrm>
            <a:off x="301082" y="1092819"/>
            <a:ext cx="9378175" cy="4881635"/>
          </a:xfrm>
        </p:spPr>
        <p:txBody>
          <a:bodyPr/>
          <a:lstStyle/>
          <a:p>
            <a:r>
              <a:rPr lang="en-US" dirty="0"/>
              <a:t>Comparing the songs produced by both groups (artists who recurred in the top 100 and those who only appeared once) show a clear lack of distinction</a:t>
            </a:r>
          </a:p>
        </p:txBody>
      </p:sp>
      <p:pic>
        <p:nvPicPr>
          <p:cNvPr id="6" name="Picture 5">
            <a:extLst>
              <a:ext uri="{FF2B5EF4-FFF2-40B4-BE49-F238E27FC236}">
                <a16:creationId xmlns:a16="http://schemas.microsoft.com/office/drawing/2014/main" id="{3E83BBA8-4B09-6A40-8575-3B4267B81635}"/>
              </a:ext>
            </a:extLst>
          </p:cNvPr>
          <p:cNvPicPr>
            <a:picLocks noChangeAspect="1"/>
          </p:cNvPicPr>
          <p:nvPr/>
        </p:nvPicPr>
        <p:blipFill>
          <a:blip r:embed="rId2"/>
          <a:stretch>
            <a:fillRect/>
          </a:stretch>
        </p:blipFill>
        <p:spPr>
          <a:xfrm>
            <a:off x="831491" y="1752601"/>
            <a:ext cx="5988409" cy="2438400"/>
          </a:xfrm>
          <a:prstGeom prst="rect">
            <a:avLst/>
          </a:prstGeom>
        </p:spPr>
      </p:pic>
      <p:pic>
        <p:nvPicPr>
          <p:cNvPr id="8" name="Picture 7">
            <a:extLst>
              <a:ext uri="{FF2B5EF4-FFF2-40B4-BE49-F238E27FC236}">
                <a16:creationId xmlns:a16="http://schemas.microsoft.com/office/drawing/2014/main" id="{CAA46219-E8AE-E74A-B5D4-58E43065A949}"/>
              </a:ext>
            </a:extLst>
          </p:cNvPr>
          <p:cNvPicPr>
            <a:picLocks noChangeAspect="1"/>
          </p:cNvPicPr>
          <p:nvPr/>
        </p:nvPicPr>
        <p:blipFill>
          <a:blip r:embed="rId3"/>
          <a:stretch>
            <a:fillRect/>
          </a:stretch>
        </p:blipFill>
        <p:spPr>
          <a:xfrm>
            <a:off x="831491" y="4057650"/>
            <a:ext cx="5930900" cy="2698750"/>
          </a:xfrm>
          <a:prstGeom prst="rect">
            <a:avLst/>
          </a:prstGeom>
        </p:spPr>
      </p:pic>
      <p:sp>
        <p:nvSpPr>
          <p:cNvPr id="9" name="TextBox 8">
            <a:extLst>
              <a:ext uri="{FF2B5EF4-FFF2-40B4-BE49-F238E27FC236}">
                <a16:creationId xmlns:a16="http://schemas.microsoft.com/office/drawing/2014/main" id="{68D9942D-9E5B-0E4B-836F-23D3D0C07722}"/>
              </a:ext>
            </a:extLst>
          </p:cNvPr>
          <p:cNvSpPr txBox="1"/>
          <p:nvPr/>
        </p:nvSpPr>
        <p:spPr>
          <a:xfrm>
            <a:off x="7162800" y="3441700"/>
            <a:ext cx="2198957" cy="954107"/>
          </a:xfrm>
          <a:prstGeom prst="rect">
            <a:avLst/>
          </a:prstGeom>
          <a:noFill/>
        </p:spPr>
        <p:txBody>
          <a:bodyPr wrap="square" rtlCol="0">
            <a:spAutoFit/>
          </a:bodyPr>
          <a:lstStyle/>
          <a:p>
            <a:r>
              <a:rPr lang="en-US" sz="1400" dirty="0"/>
              <a:t>All artists that make it to the top 100 list seem to have similarities in their audio features</a:t>
            </a:r>
          </a:p>
        </p:txBody>
      </p:sp>
    </p:spTree>
    <p:extLst>
      <p:ext uri="{BB962C8B-B14F-4D97-AF65-F5344CB8AC3E}">
        <p14:creationId xmlns:p14="http://schemas.microsoft.com/office/powerpoint/2010/main" val="22546269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0F41-BF03-2248-8EEB-C79F9982E9E8}"/>
              </a:ext>
            </a:extLst>
          </p:cNvPr>
          <p:cNvSpPr>
            <a:spLocks noGrp="1"/>
          </p:cNvSpPr>
          <p:nvPr>
            <p:ph type="title"/>
          </p:nvPr>
        </p:nvSpPr>
        <p:spPr>
          <a:xfrm>
            <a:off x="301082" y="230460"/>
            <a:ext cx="8972919" cy="672790"/>
          </a:xfrm>
        </p:spPr>
        <p:txBody>
          <a:bodyPr>
            <a:normAutofit/>
          </a:bodyPr>
          <a:lstStyle/>
          <a:p>
            <a:r>
              <a:rPr lang="en-US" dirty="0"/>
              <a:t>Correlations between Audio Features</a:t>
            </a:r>
          </a:p>
        </p:txBody>
      </p:sp>
      <p:sp>
        <p:nvSpPr>
          <p:cNvPr id="3" name="Content Placeholder 2">
            <a:extLst>
              <a:ext uri="{FF2B5EF4-FFF2-40B4-BE49-F238E27FC236}">
                <a16:creationId xmlns:a16="http://schemas.microsoft.com/office/drawing/2014/main" id="{7DC099B2-FA36-374A-A071-DE1B5B2DA8BD}"/>
              </a:ext>
            </a:extLst>
          </p:cNvPr>
          <p:cNvSpPr>
            <a:spLocks noGrp="1"/>
          </p:cNvSpPr>
          <p:nvPr>
            <p:ph idx="1"/>
          </p:nvPr>
        </p:nvSpPr>
        <p:spPr>
          <a:xfrm>
            <a:off x="301082" y="953119"/>
            <a:ext cx="9378175" cy="4881635"/>
          </a:xfrm>
        </p:spPr>
        <p:txBody>
          <a:bodyPr/>
          <a:lstStyle/>
          <a:p>
            <a:r>
              <a:rPr lang="en-US" dirty="0"/>
              <a:t>This is a heatmap where the color intensity represents degree of correlation</a:t>
            </a:r>
          </a:p>
          <a:p>
            <a:pPr marL="0" indent="0">
              <a:buNone/>
            </a:pPr>
            <a:r>
              <a:rPr lang="en-US" dirty="0"/>
              <a:t>	(light colors – more positive; dark colors – more negative)</a:t>
            </a:r>
          </a:p>
          <a:p>
            <a:r>
              <a:rPr lang="en-US" dirty="0"/>
              <a:t>There are some interesting correlations between features that we will explore further in the following slide</a:t>
            </a:r>
          </a:p>
        </p:txBody>
      </p:sp>
      <p:pic>
        <p:nvPicPr>
          <p:cNvPr id="5" name="Picture 4">
            <a:extLst>
              <a:ext uri="{FF2B5EF4-FFF2-40B4-BE49-F238E27FC236}">
                <a16:creationId xmlns:a16="http://schemas.microsoft.com/office/drawing/2014/main" id="{D0B5CB6C-87FF-6947-BD98-E6D57C3A39F2}"/>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955441" y="2362200"/>
            <a:ext cx="5664200" cy="4483100"/>
          </a:xfrm>
          <a:prstGeom prst="rect">
            <a:avLst/>
          </a:prstGeom>
        </p:spPr>
      </p:pic>
    </p:spTree>
    <p:extLst>
      <p:ext uri="{BB962C8B-B14F-4D97-AF65-F5344CB8AC3E}">
        <p14:creationId xmlns:p14="http://schemas.microsoft.com/office/powerpoint/2010/main" val="3910456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B1FF36E-B343-614D-A9C0-D6A289E7BF10}"/>
              </a:ext>
            </a:extLst>
          </p:cNvPr>
          <p:cNvPicPr>
            <a:picLocks noChangeAspect="1"/>
          </p:cNvPicPr>
          <p:nvPr/>
        </p:nvPicPr>
        <p:blipFill rotWithShape="1">
          <a:blip r:embed="rId2">
            <a:clrChange>
              <a:clrFrom>
                <a:srgbClr val="FFFFFF"/>
              </a:clrFrom>
              <a:clrTo>
                <a:srgbClr val="FFFFFF">
                  <a:alpha val="0"/>
                </a:srgbClr>
              </a:clrTo>
            </a:clrChange>
          </a:blip>
          <a:srcRect t="7430"/>
          <a:stretch/>
        </p:blipFill>
        <p:spPr>
          <a:xfrm>
            <a:off x="1079500" y="803414"/>
            <a:ext cx="7080250" cy="6054586"/>
          </a:xfrm>
          <a:prstGeom prst="rect">
            <a:avLst/>
          </a:prstGeom>
        </p:spPr>
      </p:pic>
      <p:sp>
        <p:nvSpPr>
          <p:cNvPr id="7" name="Title 6">
            <a:extLst>
              <a:ext uri="{FF2B5EF4-FFF2-40B4-BE49-F238E27FC236}">
                <a16:creationId xmlns:a16="http://schemas.microsoft.com/office/drawing/2014/main" id="{37435D48-3960-4742-B289-A7EAB9F20CD1}"/>
              </a:ext>
            </a:extLst>
          </p:cNvPr>
          <p:cNvSpPr>
            <a:spLocks noGrp="1"/>
          </p:cNvSpPr>
          <p:nvPr>
            <p:ph type="title"/>
          </p:nvPr>
        </p:nvSpPr>
        <p:spPr>
          <a:xfrm>
            <a:off x="677334" y="190500"/>
            <a:ext cx="8596668" cy="1320800"/>
          </a:xfrm>
        </p:spPr>
        <p:txBody>
          <a:bodyPr/>
          <a:lstStyle/>
          <a:p>
            <a:r>
              <a:rPr lang="en-US" dirty="0"/>
              <a:t>Scatter Plots of Key Audio Features</a:t>
            </a:r>
          </a:p>
        </p:txBody>
      </p:sp>
    </p:spTree>
    <p:extLst>
      <p:ext uri="{BB962C8B-B14F-4D97-AF65-F5344CB8AC3E}">
        <p14:creationId xmlns:p14="http://schemas.microsoft.com/office/powerpoint/2010/main" val="2840511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AC65C-1B23-5841-AC63-562AD6E262B5}"/>
              </a:ext>
            </a:extLst>
          </p:cNvPr>
          <p:cNvSpPr>
            <a:spLocks noGrp="1"/>
          </p:cNvSpPr>
          <p:nvPr>
            <p:ph type="title"/>
          </p:nvPr>
        </p:nvSpPr>
        <p:spPr>
          <a:xfrm>
            <a:off x="677334" y="368300"/>
            <a:ext cx="8596668" cy="546100"/>
          </a:xfrm>
        </p:spPr>
        <p:txBody>
          <a:bodyPr>
            <a:normAutofit fontScale="90000"/>
          </a:bodyPr>
          <a:lstStyle/>
          <a:p>
            <a:r>
              <a:rPr lang="en-US" dirty="0"/>
              <a:t>Summary and Next Steps</a:t>
            </a:r>
          </a:p>
        </p:txBody>
      </p:sp>
      <p:sp>
        <p:nvSpPr>
          <p:cNvPr id="3" name="Content Placeholder 2">
            <a:extLst>
              <a:ext uri="{FF2B5EF4-FFF2-40B4-BE49-F238E27FC236}">
                <a16:creationId xmlns:a16="http://schemas.microsoft.com/office/drawing/2014/main" id="{321D1A68-B3B2-2844-AF0D-27B137B7F919}"/>
              </a:ext>
            </a:extLst>
          </p:cNvPr>
          <p:cNvSpPr>
            <a:spLocks noGrp="1"/>
          </p:cNvSpPr>
          <p:nvPr>
            <p:ph idx="1"/>
          </p:nvPr>
        </p:nvSpPr>
        <p:spPr>
          <a:xfrm>
            <a:off x="677334" y="1244601"/>
            <a:ext cx="8596668" cy="4796762"/>
          </a:xfrm>
        </p:spPr>
        <p:txBody>
          <a:bodyPr/>
          <a:lstStyle/>
          <a:p>
            <a:r>
              <a:rPr lang="en-US" dirty="0"/>
              <a:t>Top songs produced by leading artists tend to be:</a:t>
            </a:r>
          </a:p>
          <a:p>
            <a:pPr lvl="1"/>
            <a:r>
              <a:rPr lang="en-US" dirty="0"/>
              <a:t>High scoring on: valence, loudness, energy and “danceability”</a:t>
            </a:r>
          </a:p>
          <a:p>
            <a:pPr lvl="1"/>
            <a:r>
              <a:rPr lang="en-US" dirty="0"/>
              <a:t>Low scoring on: “</a:t>
            </a:r>
            <a:r>
              <a:rPr lang="en-US" dirty="0" err="1"/>
              <a:t>acousticness</a:t>
            </a:r>
            <a:r>
              <a:rPr lang="en-US" dirty="0"/>
              <a:t>”, “</a:t>
            </a:r>
            <a:r>
              <a:rPr lang="en-US" dirty="0" err="1"/>
              <a:t>instrumentalness</a:t>
            </a:r>
            <a:r>
              <a:rPr lang="en-US" dirty="0"/>
              <a:t>”, and “</a:t>
            </a:r>
            <a:r>
              <a:rPr lang="en-US" dirty="0" err="1"/>
              <a:t>speechiness</a:t>
            </a:r>
            <a:r>
              <a:rPr lang="en-US" dirty="0"/>
              <a:t>” </a:t>
            </a:r>
          </a:p>
          <a:p>
            <a:pPr lvl="1"/>
            <a:endParaRPr lang="en-US" dirty="0"/>
          </a:p>
          <a:p>
            <a:r>
              <a:rPr lang="en-US" dirty="0"/>
              <a:t>Next steps could include:</a:t>
            </a:r>
          </a:p>
          <a:p>
            <a:pPr lvl="1"/>
            <a:r>
              <a:rPr lang="en-US" dirty="0"/>
              <a:t>Compare top 100 artists with random sampling of other artists to identify unique features of top artists</a:t>
            </a:r>
          </a:p>
          <a:p>
            <a:pPr lvl="1"/>
            <a:r>
              <a:rPr lang="en-US" dirty="0"/>
              <a:t>Compare top 10 songs with other songs from the same artist to compare trends of top songs within a discography</a:t>
            </a:r>
          </a:p>
          <a:p>
            <a:pPr lvl="1"/>
            <a:r>
              <a:rPr lang="en-US" dirty="0"/>
              <a:t>Potentially explore other data sets to enrich current data with metrics such as playlist occurrences, lyrical content, genre, and streams  </a:t>
            </a:r>
          </a:p>
          <a:p>
            <a:endParaRPr lang="en-US" dirty="0"/>
          </a:p>
          <a:p>
            <a:pPr marL="0" indent="0">
              <a:buNone/>
            </a:pPr>
            <a:endParaRPr lang="en-US" dirty="0"/>
          </a:p>
          <a:p>
            <a:endParaRPr lang="en-US" dirty="0"/>
          </a:p>
        </p:txBody>
      </p:sp>
    </p:spTree>
    <p:extLst>
      <p:ext uri="{BB962C8B-B14F-4D97-AF65-F5344CB8AC3E}">
        <p14:creationId xmlns:p14="http://schemas.microsoft.com/office/powerpoint/2010/main" val="4081958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9C006-D108-7747-A68C-4081DE53CE1B}"/>
              </a:ext>
            </a:extLst>
          </p:cNvPr>
          <p:cNvSpPr>
            <a:spLocks noGrp="1"/>
          </p:cNvSpPr>
          <p:nvPr>
            <p:ph type="title"/>
          </p:nvPr>
        </p:nvSpPr>
        <p:spPr>
          <a:xfrm>
            <a:off x="677334" y="609600"/>
            <a:ext cx="8596668" cy="660400"/>
          </a:xfrm>
        </p:spPr>
        <p:txBody>
          <a:bodyPr>
            <a:noAutofit/>
          </a:bodyPr>
          <a:lstStyle/>
          <a:p>
            <a:r>
              <a:rPr lang="en-US" sz="4000" dirty="0"/>
              <a:t>Project Goal</a:t>
            </a:r>
          </a:p>
        </p:txBody>
      </p:sp>
      <p:sp>
        <p:nvSpPr>
          <p:cNvPr id="3" name="Content Placeholder 2">
            <a:extLst>
              <a:ext uri="{FF2B5EF4-FFF2-40B4-BE49-F238E27FC236}">
                <a16:creationId xmlns:a16="http://schemas.microsoft.com/office/drawing/2014/main" id="{6A862F3D-3AFB-0E43-8363-0AFE919520CB}"/>
              </a:ext>
            </a:extLst>
          </p:cNvPr>
          <p:cNvSpPr>
            <a:spLocks noGrp="1"/>
          </p:cNvSpPr>
          <p:nvPr>
            <p:ph idx="1"/>
          </p:nvPr>
        </p:nvSpPr>
        <p:spPr>
          <a:xfrm>
            <a:off x="677334" y="1460501"/>
            <a:ext cx="8596668" cy="4580862"/>
          </a:xfrm>
        </p:spPr>
        <p:txBody>
          <a:bodyPr>
            <a:normAutofit/>
          </a:bodyPr>
          <a:lstStyle/>
          <a:p>
            <a:pPr marL="0" indent="0">
              <a:buNone/>
            </a:pPr>
            <a:endParaRPr lang="en-US" sz="3000" dirty="0"/>
          </a:p>
          <a:p>
            <a:pPr marL="514350" indent="-514350">
              <a:buFont typeface="+mj-lt"/>
              <a:buAutoNum type="arabicPeriod"/>
            </a:pPr>
            <a:r>
              <a:rPr lang="en-US" sz="3000" dirty="0"/>
              <a:t>Perform exploratory data analysis on the key audio features for top songs being produced by leading artists</a:t>
            </a:r>
          </a:p>
          <a:p>
            <a:pPr marL="514350" indent="-514350">
              <a:buFont typeface="+mj-lt"/>
              <a:buAutoNum type="arabicPeriod"/>
            </a:pPr>
            <a:r>
              <a:rPr lang="en-US" sz="3000" dirty="0"/>
              <a:t>Visualize correlation between song attributes of the most popular artists to understand what makes their music popular  </a:t>
            </a:r>
          </a:p>
          <a:p>
            <a:pPr marL="514350" indent="-514350">
              <a:buFont typeface="+mj-lt"/>
              <a:buAutoNum type="arabicPeriod"/>
            </a:pPr>
            <a:endParaRPr lang="en-US" sz="3000" dirty="0"/>
          </a:p>
        </p:txBody>
      </p:sp>
    </p:spTree>
    <p:extLst>
      <p:ext uri="{BB962C8B-B14F-4D97-AF65-F5344CB8AC3E}">
        <p14:creationId xmlns:p14="http://schemas.microsoft.com/office/powerpoint/2010/main" val="882590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9C006-D108-7747-A68C-4081DE53CE1B}"/>
              </a:ext>
            </a:extLst>
          </p:cNvPr>
          <p:cNvSpPr>
            <a:spLocks noGrp="1"/>
          </p:cNvSpPr>
          <p:nvPr>
            <p:ph type="title"/>
          </p:nvPr>
        </p:nvSpPr>
        <p:spPr>
          <a:xfrm>
            <a:off x="677334" y="609600"/>
            <a:ext cx="8596668" cy="660400"/>
          </a:xfrm>
        </p:spPr>
        <p:txBody>
          <a:bodyPr/>
          <a:lstStyle/>
          <a:p>
            <a:r>
              <a:rPr lang="en-US" dirty="0"/>
              <a:t>Keys Steps to Achieve the Goal</a:t>
            </a:r>
          </a:p>
        </p:txBody>
      </p:sp>
      <p:sp>
        <p:nvSpPr>
          <p:cNvPr id="3" name="Content Placeholder 2">
            <a:extLst>
              <a:ext uri="{FF2B5EF4-FFF2-40B4-BE49-F238E27FC236}">
                <a16:creationId xmlns:a16="http://schemas.microsoft.com/office/drawing/2014/main" id="{6A862F3D-3AFB-0E43-8363-0AFE919520CB}"/>
              </a:ext>
            </a:extLst>
          </p:cNvPr>
          <p:cNvSpPr>
            <a:spLocks noGrp="1"/>
          </p:cNvSpPr>
          <p:nvPr>
            <p:ph idx="1"/>
          </p:nvPr>
        </p:nvSpPr>
        <p:spPr>
          <a:xfrm>
            <a:off x="677334" y="1524001"/>
            <a:ext cx="8596668" cy="4580862"/>
          </a:xfrm>
        </p:spPr>
        <p:txBody>
          <a:bodyPr/>
          <a:lstStyle/>
          <a:p>
            <a:r>
              <a:rPr lang="en-US" dirty="0"/>
              <a:t>Scrape top 100 artists from </a:t>
            </a:r>
            <a:r>
              <a:rPr lang="en-US" dirty="0" err="1"/>
              <a:t>Billboard.com</a:t>
            </a:r>
            <a:r>
              <a:rPr lang="en-US" dirty="0"/>
              <a:t> (2010-2018)</a:t>
            </a:r>
          </a:p>
          <a:p>
            <a:endParaRPr lang="en-US" dirty="0"/>
          </a:p>
          <a:p>
            <a:r>
              <a:rPr lang="en-US" dirty="0"/>
              <a:t>Use Spotify API to get their artist ID, top 10 songs, and audio features for each song</a:t>
            </a:r>
          </a:p>
          <a:p>
            <a:endParaRPr lang="en-US" dirty="0"/>
          </a:p>
          <a:p>
            <a:r>
              <a:rPr lang="en-US" dirty="0"/>
              <a:t>Import all the data into pandas </a:t>
            </a:r>
            <a:r>
              <a:rPr lang="en-US" dirty="0" err="1"/>
              <a:t>DataFrame</a:t>
            </a:r>
            <a:r>
              <a:rPr lang="en-US" dirty="0"/>
              <a:t> for analysis and visualizations</a:t>
            </a:r>
          </a:p>
          <a:p>
            <a:endParaRPr lang="en-US" dirty="0"/>
          </a:p>
          <a:p>
            <a:r>
              <a:rPr lang="en-US" dirty="0"/>
              <a:t>Create data visualizations and find key insights   </a:t>
            </a:r>
          </a:p>
        </p:txBody>
      </p:sp>
    </p:spTree>
    <p:extLst>
      <p:ext uri="{BB962C8B-B14F-4D97-AF65-F5344CB8AC3E}">
        <p14:creationId xmlns:p14="http://schemas.microsoft.com/office/powerpoint/2010/main" val="265553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0F41-BF03-2248-8EEB-C79F9982E9E8}"/>
              </a:ext>
            </a:extLst>
          </p:cNvPr>
          <p:cNvSpPr>
            <a:spLocks noGrp="1"/>
          </p:cNvSpPr>
          <p:nvPr>
            <p:ph type="title"/>
          </p:nvPr>
        </p:nvSpPr>
        <p:spPr>
          <a:xfrm>
            <a:off x="301082" y="230460"/>
            <a:ext cx="8972919" cy="672790"/>
          </a:xfrm>
        </p:spPr>
        <p:txBody>
          <a:bodyPr/>
          <a:lstStyle/>
          <a:p>
            <a:r>
              <a:rPr lang="en-US" dirty="0" err="1"/>
              <a:t>Billboard.com</a:t>
            </a:r>
            <a:r>
              <a:rPr lang="en-US" dirty="0"/>
              <a:t> – Web Scraping</a:t>
            </a:r>
          </a:p>
        </p:txBody>
      </p:sp>
      <p:sp>
        <p:nvSpPr>
          <p:cNvPr id="3" name="Content Placeholder 2">
            <a:extLst>
              <a:ext uri="{FF2B5EF4-FFF2-40B4-BE49-F238E27FC236}">
                <a16:creationId xmlns:a16="http://schemas.microsoft.com/office/drawing/2014/main" id="{7DC099B2-FA36-374A-A071-DE1B5B2DA8BD}"/>
              </a:ext>
            </a:extLst>
          </p:cNvPr>
          <p:cNvSpPr>
            <a:spLocks noGrp="1"/>
          </p:cNvSpPr>
          <p:nvPr>
            <p:ph idx="1"/>
          </p:nvPr>
        </p:nvSpPr>
        <p:spPr>
          <a:xfrm>
            <a:off x="301082" y="1092819"/>
            <a:ext cx="9378175" cy="4881635"/>
          </a:xfrm>
        </p:spPr>
        <p:txBody>
          <a:bodyPr/>
          <a:lstStyle/>
          <a:p>
            <a:r>
              <a:rPr lang="en-US" dirty="0"/>
              <a:t>Scraped top 100 artists for each year from 2010 – 2018</a:t>
            </a:r>
          </a:p>
          <a:p>
            <a:endParaRPr lang="en-US" dirty="0"/>
          </a:p>
        </p:txBody>
      </p:sp>
      <p:pic>
        <p:nvPicPr>
          <p:cNvPr id="7" name="Picture 6">
            <a:extLst>
              <a:ext uri="{FF2B5EF4-FFF2-40B4-BE49-F238E27FC236}">
                <a16:creationId xmlns:a16="http://schemas.microsoft.com/office/drawing/2014/main" id="{24D9CA49-B724-EB49-B8B0-8300C4CB8A5C}"/>
              </a:ext>
            </a:extLst>
          </p:cNvPr>
          <p:cNvPicPr>
            <a:picLocks noChangeAspect="1"/>
          </p:cNvPicPr>
          <p:nvPr/>
        </p:nvPicPr>
        <p:blipFill>
          <a:blip r:embed="rId2"/>
          <a:stretch>
            <a:fillRect/>
          </a:stretch>
        </p:blipFill>
        <p:spPr>
          <a:xfrm>
            <a:off x="1084263" y="1728786"/>
            <a:ext cx="6931025" cy="4740275"/>
          </a:xfrm>
          <a:prstGeom prst="rect">
            <a:avLst/>
          </a:prstGeom>
        </p:spPr>
      </p:pic>
    </p:spTree>
    <p:extLst>
      <p:ext uri="{BB962C8B-B14F-4D97-AF65-F5344CB8AC3E}">
        <p14:creationId xmlns:p14="http://schemas.microsoft.com/office/powerpoint/2010/main" val="1825476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0F41-BF03-2248-8EEB-C79F9982E9E8}"/>
              </a:ext>
            </a:extLst>
          </p:cNvPr>
          <p:cNvSpPr>
            <a:spLocks noGrp="1"/>
          </p:cNvSpPr>
          <p:nvPr>
            <p:ph type="title"/>
          </p:nvPr>
        </p:nvSpPr>
        <p:spPr>
          <a:xfrm>
            <a:off x="301082" y="230460"/>
            <a:ext cx="8972919" cy="672790"/>
          </a:xfrm>
        </p:spPr>
        <p:txBody>
          <a:bodyPr/>
          <a:lstStyle/>
          <a:p>
            <a:r>
              <a:rPr lang="en-US" dirty="0"/>
              <a:t>Get Artist ID from the Spotify API</a:t>
            </a:r>
          </a:p>
        </p:txBody>
      </p:sp>
      <p:sp>
        <p:nvSpPr>
          <p:cNvPr id="3" name="Content Placeholder 2">
            <a:extLst>
              <a:ext uri="{FF2B5EF4-FFF2-40B4-BE49-F238E27FC236}">
                <a16:creationId xmlns:a16="http://schemas.microsoft.com/office/drawing/2014/main" id="{7DC099B2-FA36-374A-A071-DE1B5B2DA8BD}"/>
              </a:ext>
            </a:extLst>
          </p:cNvPr>
          <p:cNvSpPr>
            <a:spLocks noGrp="1"/>
          </p:cNvSpPr>
          <p:nvPr>
            <p:ph idx="1"/>
          </p:nvPr>
        </p:nvSpPr>
        <p:spPr>
          <a:xfrm>
            <a:off x="301082" y="1092819"/>
            <a:ext cx="9378175" cy="4881635"/>
          </a:xfrm>
        </p:spPr>
        <p:txBody>
          <a:bodyPr/>
          <a:lstStyle/>
          <a:p>
            <a:r>
              <a:rPr lang="en-US" dirty="0"/>
              <a:t>Passing name of the artist to the function returns the Spotify ID</a:t>
            </a:r>
          </a:p>
          <a:p>
            <a:endParaRPr lang="en-US" dirty="0"/>
          </a:p>
        </p:txBody>
      </p:sp>
      <p:pic>
        <p:nvPicPr>
          <p:cNvPr id="5" name="Picture 4">
            <a:extLst>
              <a:ext uri="{FF2B5EF4-FFF2-40B4-BE49-F238E27FC236}">
                <a16:creationId xmlns:a16="http://schemas.microsoft.com/office/drawing/2014/main" id="{A17AC6B2-5F1B-164B-9363-F5999ABD48FB}"/>
              </a:ext>
            </a:extLst>
          </p:cNvPr>
          <p:cNvPicPr>
            <a:picLocks noChangeAspect="1"/>
          </p:cNvPicPr>
          <p:nvPr/>
        </p:nvPicPr>
        <p:blipFill>
          <a:blip r:embed="rId2"/>
          <a:stretch>
            <a:fillRect/>
          </a:stretch>
        </p:blipFill>
        <p:spPr>
          <a:xfrm>
            <a:off x="825500" y="1625600"/>
            <a:ext cx="8143701" cy="3606800"/>
          </a:xfrm>
          <a:prstGeom prst="rect">
            <a:avLst/>
          </a:prstGeom>
        </p:spPr>
      </p:pic>
    </p:spTree>
    <p:extLst>
      <p:ext uri="{BB962C8B-B14F-4D97-AF65-F5344CB8AC3E}">
        <p14:creationId xmlns:p14="http://schemas.microsoft.com/office/powerpoint/2010/main" val="3240591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0F41-BF03-2248-8EEB-C79F9982E9E8}"/>
              </a:ext>
            </a:extLst>
          </p:cNvPr>
          <p:cNvSpPr>
            <a:spLocks noGrp="1"/>
          </p:cNvSpPr>
          <p:nvPr>
            <p:ph type="title"/>
          </p:nvPr>
        </p:nvSpPr>
        <p:spPr>
          <a:xfrm>
            <a:off x="301082" y="230460"/>
            <a:ext cx="8972919" cy="672790"/>
          </a:xfrm>
        </p:spPr>
        <p:txBody>
          <a:bodyPr/>
          <a:lstStyle/>
          <a:p>
            <a:r>
              <a:rPr lang="en-US" dirty="0"/>
              <a:t>Get Artists’ Top 10 Tracks from Spotify API</a:t>
            </a:r>
          </a:p>
        </p:txBody>
      </p:sp>
      <p:sp>
        <p:nvSpPr>
          <p:cNvPr id="3" name="Content Placeholder 2">
            <a:extLst>
              <a:ext uri="{FF2B5EF4-FFF2-40B4-BE49-F238E27FC236}">
                <a16:creationId xmlns:a16="http://schemas.microsoft.com/office/drawing/2014/main" id="{7DC099B2-FA36-374A-A071-DE1B5B2DA8BD}"/>
              </a:ext>
            </a:extLst>
          </p:cNvPr>
          <p:cNvSpPr>
            <a:spLocks noGrp="1"/>
          </p:cNvSpPr>
          <p:nvPr>
            <p:ph idx="1"/>
          </p:nvPr>
        </p:nvSpPr>
        <p:spPr>
          <a:xfrm>
            <a:off x="301082" y="1092819"/>
            <a:ext cx="9378175" cy="4881635"/>
          </a:xfrm>
        </p:spPr>
        <p:txBody>
          <a:bodyPr/>
          <a:lstStyle/>
          <a:p>
            <a:r>
              <a:rPr lang="en-US" dirty="0"/>
              <a:t>Artist IDs extracted previously are used to get the top 10 tracks for each artist</a:t>
            </a:r>
          </a:p>
          <a:p>
            <a:r>
              <a:rPr lang="en-US" dirty="0"/>
              <a:t>Output of top 10 tracks for 100 artists for each year is saved as a JSON file </a:t>
            </a:r>
          </a:p>
        </p:txBody>
      </p:sp>
      <p:pic>
        <p:nvPicPr>
          <p:cNvPr id="6" name="Picture 5">
            <a:extLst>
              <a:ext uri="{FF2B5EF4-FFF2-40B4-BE49-F238E27FC236}">
                <a16:creationId xmlns:a16="http://schemas.microsoft.com/office/drawing/2014/main" id="{35D60F30-05E0-C94F-8496-BECDB7EE250C}"/>
              </a:ext>
            </a:extLst>
          </p:cNvPr>
          <p:cNvPicPr>
            <a:picLocks noChangeAspect="1"/>
          </p:cNvPicPr>
          <p:nvPr/>
        </p:nvPicPr>
        <p:blipFill>
          <a:blip r:embed="rId2"/>
          <a:stretch>
            <a:fillRect/>
          </a:stretch>
        </p:blipFill>
        <p:spPr>
          <a:xfrm>
            <a:off x="922867" y="1874764"/>
            <a:ext cx="7827434" cy="4881636"/>
          </a:xfrm>
          <a:prstGeom prst="rect">
            <a:avLst/>
          </a:prstGeom>
        </p:spPr>
      </p:pic>
    </p:spTree>
    <p:extLst>
      <p:ext uri="{BB962C8B-B14F-4D97-AF65-F5344CB8AC3E}">
        <p14:creationId xmlns:p14="http://schemas.microsoft.com/office/powerpoint/2010/main" val="2156030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0F41-BF03-2248-8EEB-C79F9982E9E8}"/>
              </a:ext>
            </a:extLst>
          </p:cNvPr>
          <p:cNvSpPr>
            <a:spLocks noGrp="1"/>
          </p:cNvSpPr>
          <p:nvPr>
            <p:ph type="title"/>
          </p:nvPr>
        </p:nvSpPr>
        <p:spPr>
          <a:xfrm>
            <a:off x="301082" y="230460"/>
            <a:ext cx="8972919" cy="672790"/>
          </a:xfrm>
        </p:spPr>
        <p:txBody>
          <a:bodyPr>
            <a:normAutofit fontScale="90000"/>
          </a:bodyPr>
          <a:lstStyle/>
          <a:p>
            <a:r>
              <a:rPr lang="en-US" dirty="0"/>
              <a:t>Get Audio Features for Each Song from Spotify</a:t>
            </a:r>
          </a:p>
        </p:txBody>
      </p:sp>
      <p:sp>
        <p:nvSpPr>
          <p:cNvPr id="3" name="Content Placeholder 2">
            <a:extLst>
              <a:ext uri="{FF2B5EF4-FFF2-40B4-BE49-F238E27FC236}">
                <a16:creationId xmlns:a16="http://schemas.microsoft.com/office/drawing/2014/main" id="{7DC099B2-FA36-374A-A071-DE1B5B2DA8BD}"/>
              </a:ext>
            </a:extLst>
          </p:cNvPr>
          <p:cNvSpPr>
            <a:spLocks noGrp="1"/>
          </p:cNvSpPr>
          <p:nvPr>
            <p:ph idx="1"/>
          </p:nvPr>
        </p:nvSpPr>
        <p:spPr>
          <a:xfrm>
            <a:off x="301082" y="1092819"/>
            <a:ext cx="9378175" cy="4881635"/>
          </a:xfrm>
        </p:spPr>
        <p:txBody>
          <a:bodyPr/>
          <a:lstStyle/>
          <a:p>
            <a:r>
              <a:rPr lang="en-US" dirty="0"/>
              <a:t>Audio features include:</a:t>
            </a:r>
          </a:p>
          <a:p>
            <a:pPr lvl="1"/>
            <a:r>
              <a:rPr lang="en-US" dirty="0"/>
              <a:t>Valence, “Danceability”, Energy, Loudness, “</a:t>
            </a:r>
            <a:r>
              <a:rPr lang="en-US" dirty="0" err="1"/>
              <a:t>Acousticness</a:t>
            </a:r>
            <a:r>
              <a:rPr lang="en-US" dirty="0"/>
              <a:t>”, “</a:t>
            </a:r>
            <a:r>
              <a:rPr lang="en-US" dirty="0" err="1"/>
              <a:t>Speechiness</a:t>
            </a:r>
            <a:r>
              <a:rPr lang="en-US" dirty="0"/>
              <a:t>”, “</a:t>
            </a:r>
            <a:r>
              <a:rPr lang="en-US" dirty="0" err="1"/>
              <a:t>Instrumentalness</a:t>
            </a:r>
            <a:r>
              <a:rPr lang="en-US" dirty="0"/>
              <a:t>”</a:t>
            </a:r>
          </a:p>
          <a:p>
            <a:pPr lvl="1"/>
            <a:endParaRPr lang="en-US" dirty="0"/>
          </a:p>
        </p:txBody>
      </p:sp>
      <p:pic>
        <p:nvPicPr>
          <p:cNvPr id="5" name="Picture 4">
            <a:extLst>
              <a:ext uri="{FF2B5EF4-FFF2-40B4-BE49-F238E27FC236}">
                <a16:creationId xmlns:a16="http://schemas.microsoft.com/office/drawing/2014/main" id="{B82073F2-64B4-0F49-92AD-AD221BB64FD3}"/>
              </a:ext>
            </a:extLst>
          </p:cNvPr>
          <p:cNvPicPr>
            <a:picLocks noChangeAspect="1"/>
          </p:cNvPicPr>
          <p:nvPr/>
        </p:nvPicPr>
        <p:blipFill>
          <a:blip r:embed="rId2"/>
          <a:stretch>
            <a:fillRect/>
          </a:stretch>
        </p:blipFill>
        <p:spPr>
          <a:xfrm>
            <a:off x="457200" y="2095500"/>
            <a:ext cx="9222057" cy="1885520"/>
          </a:xfrm>
          <a:prstGeom prst="rect">
            <a:avLst/>
          </a:prstGeom>
        </p:spPr>
      </p:pic>
      <p:pic>
        <p:nvPicPr>
          <p:cNvPr id="8" name="Picture 7">
            <a:extLst>
              <a:ext uri="{FF2B5EF4-FFF2-40B4-BE49-F238E27FC236}">
                <a16:creationId xmlns:a16="http://schemas.microsoft.com/office/drawing/2014/main" id="{400F6883-F9CE-E442-966D-953574D6650E}"/>
              </a:ext>
            </a:extLst>
          </p:cNvPr>
          <p:cNvPicPr>
            <a:picLocks noChangeAspect="1"/>
          </p:cNvPicPr>
          <p:nvPr/>
        </p:nvPicPr>
        <p:blipFill>
          <a:blip r:embed="rId3"/>
          <a:stretch>
            <a:fillRect/>
          </a:stretch>
        </p:blipFill>
        <p:spPr>
          <a:xfrm>
            <a:off x="301082" y="4414634"/>
            <a:ext cx="9679257" cy="2357333"/>
          </a:xfrm>
          <a:prstGeom prst="rect">
            <a:avLst/>
          </a:prstGeom>
        </p:spPr>
      </p:pic>
      <p:sp>
        <p:nvSpPr>
          <p:cNvPr id="9" name="TextBox 8">
            <a:extLst>
              <a:ext uri="{FF2B5EF4-FFF2-40B4-BE49-F238E27FC236}">
                <a16:creationId xmlns:a16="http://schemas.microsoft.com/office/drawing/2014/main" id="{C5535D38-BF47-0E49-A253-70C65BF797FF}"/>
              </a:ext>
            </a:extLst>
          </p:cNvPr>
          <p:cNvSpPr txBox="1"/>
          <p:nvPr/>
        </p:nvSpPr>
        <p:spPr>
          <a:xfrm>
            <a:off x="317500" y="4090703"/>
            <a:ext cx="2775119" cy="307777"/>
          </a:xfrm>
          <a:prstGeom prst="rect">
            <a:avLst/>
          </a:prstGeom>
          <a:noFill/>
        </p:spPr>
        <p:txBody>
          <a:bodyPr wrap="none" rtlCol="0">
            <a:spAutoFit/>
          </a:bodyPr>
          <a:lstStyle/>
          <a:p>
            <a:r>
              <a:rPr lang="en-US" sz="1400" dirty="0"/>
              <a:t>Example of audio features data:</a:t>
            </a:r>
          </a:p>
        </p:txBody>
      </p:sp>
    </p:spTree>
    <p:extLst>
      <p:ext uri="{BB962C8B-B14F-4D97-AF65-F5344CB8AC3E}">
        <p14:creationId xmlns:p14="http://schemas.microsoft.com/office/powerpoint/2010/main" val="163482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0F41-BF03-2248-8EEB-C79F9982E9E8}"/>
              </a:ext>
            </a:extLst>
          </p:cNvPr>
          <p:cNvSpPr>
            <a:spLocks noGrp="1"/>
          </p:cNvSpPr>
          <p:nvPr>
            <p:ph type="title"/>
          </p:nvPr>
        </p:nvSpPr>
        <p:spPr>
          <a:xfrm>
            <a:off x="301082" y="230460"/>
            <a:ext cx="8972919" cy="672790"/>
          </a:xfrm>
        </p:spPr>
        <p:txBody>
          <a:bodyPr>
            <a:normAutofit/>
          </a:bodyPr>
          <a:lstStyle/>
          <a:p>
            <a:r>
              <a:rPr lang="en-US" dirty="0"/>
              <a:t>Bring It All Together for Analysis</a:t>
            </a:r>
          </a:p>
        </p:txBody>
      </p:sp>
      <p:sp>
        <p:nvSpPr>
          <p:cNvPr id="3" name="Content Placeholder 2">
            <a:extLst>
              <a:ext uri="{FF2B5EF4-FFF2-40B4-BE49-F238E27FC236}">
                <a16:creationId xmlns:a16="http://schemas.microsoft.com/office/drawing/2014/main" id="{7DC099B2-FA36-374A-A071-DE1B5B2DA8BD}"/>
              </a:ext>
            </a:extLst>
          </p:cNvPr>
          <p:cNvSpPr>
            <a:spLocks noGrp="1"/>
          </p:cNvSpPr>
          <p:nvPr>
            <p:ph idx="1"/>
          </p:nvPr>
        </p:nvSpPr>
        <p:spPr>
          <a:xfrm>
            <a:off x="301082" y="1092819"/>
            <a:ext cx="9378175" cy="4881635"/>
          </a:xfrm>
        </p:spPr>
        <p:txBody>
          <a:bodyPr>
            <a:normAutofit/>
          </a:bodyPr>
          <a:lstStyle/>
          <a:p>
            <a:r>
              <a:rPr lang="en-US" dirty="0"/>
              <a:t>Merged multiple </a:t>
            </a:r>
            <a:r>
              <a:rPr lang="en-US" dirty="0" err="1"/>
              <a:t>dataframes</a:t>
            </a:r>
            <a:r>
              <a:rPr lang="en-US" dirty="0"/>
              <a:t> (2010-2018) to collect features for each artist</a:t>
            </a:r>
          </a:p>
          <a:p>
            <a:pPr lvl="1"/>
            <a:r>
              <a:rPr lang="en-US" dirty="0"/>
              <a:t>1/0 – if they were a top 100 artist in each year</a:t>
            </a:r>
          </a:p>
          <a:p>
            <a:pPr lvl="1"/>
            <a:r>
              <a:rPr lang="en-US" dirty="0"/>
              <a:t>the artist id</a:t>
            </a:r>
          </a:p>
          <a:p>
            <a:pPr lvl="1"/>
            <a:r>
              <a:rPr lang="en-US" dirty="0"/>
              <a:t>top 10 track ids</a:t>
            </a:r>
          </a:p>
          <a:p>
            <a:pPr lvl="1"/>
            <a:r>
              <a:rPr lang="en-US" dirty="0"/>
              <a:t>audio features for their top 10 tracks</a:t>
            </a:r>
          </a:p>
          <a:p>
            <a:pPr lvl="1"/>
            <a:r>
              <a:rPr lang="en-US" dirty="0"/>
              <a:t>count of appearances in the top 100 for each year </a:t>
            </a:r>
          </a:p>
          <a:p>
            <a:pPr lvl="1"/>
            <a:endParaRPr lang="en-US" dirty="0"/>
          </a:p>
          <a:p>
            <a:pPr marL="457200" lvl="1" indent="0">
              <a:buNone/>
            </a:pPr>
            <a:endParaRPr lang="en-US" dirty="0"/>
          </a:p>
        </p:txBody>
      </p:sp>
      <p:pic>
        <p:nvPicPr>
          <p:cNvPr id="6" name="Picture 5">
            <a:extLst>
              <a:ext uri="{FF2B5EF4-FFF2-40B4-BE49-F238E27FC236}">
                <a16:creationId xmlns:a16="http://schemas.microsoft.com/office/drawing/2014/main" id="{B2B2DB53-A232-A443-8A00-6CB0A483CD96}"/>
              </a:ext>
            </a:extLst>
          </p:cNvPr>
          <p:cNvPicPr>
            <a:picLocks noChangeAspect="1"/>
          </p:cNvPicPr>
          <p:nvPr/>
        </p:nvPicPr>
        <p:blipFill>
          <a:blip r:embed="rId2"/>
          <a:stretch>
            <a:fillRect/>
          </a:stretch>
        </p:blipFill>
        <p:spPr>
          <a:xfrm>
            <a:off x="25400" y="3492500"/>
            <a:ext cx="7073900" cy="2402504"/>
          </a:xfrm>
          <a:prstGeom prst="rect">
            <a:avLst/>
          </a:prstGeom>
        </p:spPr>
      </p:pic>
      <p:pic>
        <p:nvPicPr>
          <p:cNvPr id="8" name="Picture 7">
            <a:extLst>
              <a:ext uri="{FF2B5EF4-FFF2-40B4-BE49-F238E27FC236}">
                <a16:creationId xmlns:a16="http://schemas.microsoft.com/office/drawing/2014/main" id="{D9B6C24A-2EE4-FE41-887D-EE9D25265346}"/>
              </a:ext>
            </a:extLst>
          </p:cNvPr>
          <p:cNvPicPr>
            <a:picLocks noChangeAspect="1"/>
          </p:cNvPicPr>
          <p:nvPr/>
        </p:nvPicPr>
        <p:blipFill>
          <a:blip r:embed="rId3"/>
          <a:stretch>
            <a:fillRect/>
          </a:stretch>
        </p:blipFill>
        <p:spPr>
          <a:xfrm>
            <a:off x="7101157" y="3454400"/>
            <a:ext cx="2652443" cy="2402504"/>
          </a:xfrm>
          <a:prstGeom prst="rect">
            <a:avLst/>
          </a:prstGeom>
        </p:spPr>
      </p:pic>
      <p:sp>
        <p:nvSpPr>
          <p:cNvPr id="9" name="TextBox 8">
            <a:extLst>
              <a:ext uri="{FF2B5EF4-FFF2-40B4-BE49-F238E27FC236}">
                <a16:creationId xmlns:a16="http://schemas.microsoft.com/office/drawing/2014/main" id="{AEB23C48-2CD9-C345-9ABE-5E4B28904061}"/>
              </a:ext>
            </a:extLst>
          </p:cNvPr>
          <p:cNvSpPr txBox="1"/>
          <p:nvPr/>
        </p:nvSpPr>
        <p:spPr>
          <a:xfrm>
            <a:off x="475902" y="6062423"/>
            <a:ext cx="7741286" cy="553998"/>
          </a:xfrm>
          <a:prstGeom prst="rect">
            <a:avLst/>
          </a:prstGeom>
          <a:noFill/>
        </p:spPr>
        <p:txBody>
          <a:bodyPr wrap="none" rtlCol="0">
            <a:spAutoFit/>
          </a:bodyPr>
          <a:lstStyle/>
          <a:p>
            <a:r>
              <a:rPr lang="en-US" sz="1500" dirty="0"/>
              <a:t>369 unique artists appeared over the last 9 years</a:t>
            </a:r>
          </a:p>
          <a:p>
            <a:r>
              <a:rPr lang="en-US" sz="1500" dirty="0"/>
              <a:t>Top 10 songs for each artist gives us information about 3,690 unique songs for analysis  </a:t>
            </a:r>
          </a:p>
        </p:txBody>
      </p:sp>
    </p:spTree>
    <p:extLst>
      <p:ext uri="{BB962C8B-B14F-4D97-AF65-F5344CB8AC3E}">
        <p14:creationId xmlns:p14="http://schemas.microsoft.com/office/powerpoint/2010/main" val="3189622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C0F41-BF03-2248-8EEB-C79F9982E9E8}"/>
              </a:ext>
            </a:extLst>
          </p:cNvPr>
          <p:cNvSpPr>
            <a:spLocks noGrp="1"/>
          </p:cNvSpPr>
          <p:nvPr>
            <p:ph type="title"/>
          </p:nvPr>
        </p:nvSpPr>
        <p:spPr>
          <a:xfrm>
            <a:off x="301082" y="230460"/>
            <a:ext cx="8972919" cy="672790"/>
          </a:xfrm>
        </p:spPr>
        <p:txBody>
          <a:bodyPr>
            <a:normAutofit/>
          </a:bodyPr>
          <a:lstStyle/>
          <a:p>
            <a:r>
              <a:rPr lang="en-US" dirty="0"/>
              <a:t>Exploratory Data Analysis (EDA)</a:t>
            </a:r>
          </a:p>
        </p:txBody>
      </p:sp>
      <p:sp>
        <p:nvSpPr>
          <p:cNvPr id="3" name="Content Placeholder 2">
            <a:extLst>
              <a:ext uri="{FF2B5EF4-FFF2-40B4-BE49-F238E27FC236}">
                <a16:creationId xmlns:a16="http://schemas.microsoft.com/office/drawing/2014/main" id="{7DC099B2-FA36-374A-A071-DE1B5B2DA8BD}"/>
              </a:ext>
            </a:extLst>
          </p:cNvPr>
          <p:cNvSpPr>
            <a:spLocks noGrp="1"/>
          </p:cNvSpPr>
          <p:nvPr>
            <p:ph idx="1"/>
          </p:nvPr>
        </p:nvSpPr>
        <p:spPr>
          <a:xfrm>
            <a:off x="301082" y="1092819"/>
            <a:ext cx="9378175" cy="4881635"/>
          </a:xfrm>
        </p:spPr>
        <p:txBody>
          <a:bodyPr/>
          <a:lstStyle/>
          <a:p>
            <a:r>
              <a:rPr lang="en-US" dirty="0"/>
              <a:t>Looking at artist recurrence over the last nine years shows that most artists appeared in the Top 100 only once but there are artists that repeat in the top 100 list over multiple years</a:t>
            </a:r>
          </a:p>
          <a:p>
            <a:r>
              <a:rPr lang="en-US" dirty="0"/>
              <a:t>There are 12 artists that made it to the top 100 for all 9 years. </a:t>
            </a:r>
          </a:p>
          <a:p>
            <a:pPr lvl="1"/>
            <a:endParaRPr lang="en-US" dirty="0"/>
          </a:p>
        </p:txBody>
      </p:sp>
      <p:pic>
        <p:nvPicPr>
          <p:cNvPr id="5" name="Picture 4">
            <a:extLst>
              <a:ext uri="{FF2B5EF4-FFF2-40B4-BE49-F238E27FC236}">
                <a16:creationId xmlns:a16="http://schemas.microsoft.com/office/drawing/2014/main" id="{43EC153C-91DF-914B-BCC2-4BC70826A796}"/>
              </a:ext>
            </a:extLst>
          </p:cNvPr>
          <p:cNvPicPr>
            <a:picLocks noChangeAspect="1"/>
          </p:cNvPicPr>
          <p:nvPr/>
        </p:nvPicPr>
        <p:blipFill>
          <a:blip r:embed="rId2"/>
          <a:stretch>
            <a:fillRect/>
          </a:stretch>
        </p:blipFill>
        <p:spPr>
          <a:xfrm>
            <a:off x="1930400" y="2742581"/>
            <a:ext cx="5257800" cy="3517900"/>
          </a:xfrm>
          <a:prstGeom prst="rect">
            <a:avLst/>
          </a:prstGeom>
        </p:spPr>
      </p:pic>
    </p:spTree>
    <p:extLst>
      <p:ext uri="{BB962C8B-B14F-4D97-AF65-F5344CB8AC3E}">
        <p14:creationId xmlns:p14="http://schemas.microsoft.com/office/powerpoint/2010/main" val="381918536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134</TotalTime>
  <Words>532</Words>
  <Application>Microsoft Macintosh PowerPoint</Application>
  <PresentationFormat>Widescreen</PresentationFormat>
  <Paragraphs>55</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Trebuchet MS</vt:lpstr>
      <vt:lpstr>Wingdings 3</vt:lpstr>
      <vt:lpstr>Facet</vt:lpstr>
      <vt:lpstr>Analyzing Audio Features  Top tracks of the most popular artists  </vt:lpstr>
      <vt:lpstr>Project Goal</vt:lpstr>
      <vt:lpstr>Keys Steps to Achieve the Goal</vt:lpstr>
      <vt:lpstr>Billboard.com – Web Scraping</vt:lpstr>
      <vt:lpstr>Get Artist ID from the Spotify API</vt:lpstr>
      <vt:lpstr>Get Artists’ Top 10 Tracks from Spotify API</vt:lpstr>
      <vt:lpstr>Get Audio Features for Each Song from Spotify</vt:lpstr>
      <vt:lpstr>Bring It All Together for Analysis</vt:lpstr>
      <vt:lpstr>Exploratory Data Analysis (EDA)</vt:lpstr>
      <vt:lpstr>Comparing Superstars vs Others</vt:lpstr>
      <vt:lpstr>Correlations between Audio Features</vt:lpstr>
      <vt:lpstr>Scatter Plots of Key Audio Features</vt:lpstr>
      <vt:lpstr>Summary and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Audio Features  Top tracks of the most popular artists  </dc:title>
  <dc:creator>Abdul Rahim Khimani</dc:creator>
  <cp:lastModifiedBy>Abdul Rahim Khimani</cp:lastModifiedBy>
  <cp:revision>18</cp:revision>
  <dcterms:created xsi:type="dcterms:W3CDTF">2019-02-15T14:37:54Z</dcterms:created>
  <dcterms:modified xsi:type="dcterms:W3CDTF">2019-02-15T16:52:25Z</dcterms:modified>
</cp:coreProperties>
</file>

<file path=docProps/thumbnail.jpeg>
</file>